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872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4FD4C7-8336-4DEE-AACE-063F080E2DE1}" type="datetimeFigureOut">
              <a:rPr lang="en-US" smtClean="0"/>
              <a:pPr/>
              <a:t>7/28/2020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751CADE-10BF-4F66-B337-0CC9C18240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Central Tendency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Definition:</a:t>
            </a:r>
            <a:endParaRPr lang="en-US" dirty="0"/>
          </a:p>
          <a:p>
            <a:pPr>
              <a:buNone/>
            </a:pPr>
            <a:r>
              <a:rPr lang="en-IN" dirty="0"/>
              <a:t>	It is the property of concentration of the values around a central value in a data.</a:t>
            </a:r>
            <a:endParaRPr lang="en-US" dirty="0"/>
          </a:p>
          <a:p>
            <a:r>
              <a:rPr lang="en-IN" b="1" dirty="0"/>
              <a:t>Measures of Central Tendency (Averages)</a:t>
            </a:r>
            <a:endParaRPr lang="en-US" dirty="0"/>
          </a:p>
          <a:p>
            <a:pPr lvl="2"/>
            <a:r>
              <a:rPr lang="en-IN" dirty="0"/>
              <a:t>Mean</a:t>
            </a:r>
            <a:endParaRPr lang="en-US" dirty="0"/>
          </a:p>
          <a:p>
            <a:pPr lvl="2"/>
            <a:r>
              <a:rPr lang="en-IN" dirty="0"/>
              <a:t>Median</a:t>
            </a:r>
            <a:endParaRPr lang="en-US" dirty="0"/>
          </a:p>
          <a:p>
            <a:pPr lvl="2"/>
            <a:r>
              <a:rPr lang="en-IN" dirty="0"/>
              <a:t>Mode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576" t="30561" r="19743" b="46871"/>
          <a:stretch>
            <a:fillRect/>
          </a:stretch>
        </p:blipFill>
        <p:spPr bwMode="auto">
          <a:xfrm>
            <a:off x="381000" y="24384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Solution</a:t>
            </a:r>
            <a:endParaRPr lang="en-US" dirty="0" smtClean="0"/>
          </a:p>
          <a:p>
            <a:r>
              <a:rPr lang="en-IN" dirty="0" smtClean="0"/>
              <a:t>Here data is Grouped-Continuous frequency distribution with inclusive class.</a:t>
            </a:r>
            <a:endParaRPr lang="en-US" dirty="0" smtClean="0"/>
          </a:p>
          <a:p>
            <a:r>
              <a:rPr lang="en-IN" dirty="0" smtClean="0"/>
              <a:t>So Midpoint x= 0.5+ (</a:t>
            </a:r>
            <a:r>
              <a:rPr lang="en-US" dirty="0" smtClean="0"/>
              <a:t>Lower Limit + Upper Limit /2)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Mean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5403" t="29167" r="24817" b="8333"/>
          <a:stretch>
            <a:fillRect/>
          </a:stretch>
        </p:blipFill>
        <p:spPr bwMode="auto">
          <a:xfrm>
            <a:off x="838200" y="1981200"/>
            <a:ext cx="7620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800" b="1" dirty="0" smtClean="0"/>
              <a:t>What is Median? How to calculate Median?</a:t>
            </a:r>
            <a:endParaRPr lang="en-US" sz="2400" dirty="0" smtClean="0"/>
          </a:p>
          <a:p>
            <a:pPr lvl="0"/>
            <a:r>
              <a:rPr lang="en-US" sz="2800" dirty="0" smtClean="0"/>
              <a:t>It is the middle most value of a data when they are arranged in an order</a:t>
            </a:r>
            <a:endParaRPr lang="en-US" sz="2400" dirty="0" smtClean="0"/>
          </a:p>
          <a:p>
            <a:r>
              <a:rPr lang="en-US" sz="2800" dirty="0" smtClean="0"/>
              <a:t>It is denoted by M. </a:t>
            </a:r>
            <a:endParaRPr lang="en-US" sz="2400" dirty="0" smtClean="0"/>
          </a:p>
          <a:p>
            <a:r>
              <a:rPr lang="en-IN" sz="2800" b="1" dirty="0" smtClean="0"/>
              <a:t>Calculation</a:t>
            </a:r>
            <a:endParaRPr lang="en-US" sz="2400" dirty="0" smtClean="0"/>
          </a:p>
          <a:p>
            <a:r>
              <a:rPr lang="en-US" sz="2800" b="1" dirty="0" smtClean="0"/>
              <a:t>Ungrouped Data</a:t>
            </a:r>
            <a:endParaRPr lang="en-US" sz="2400" dirty="0" smtClean="0"/>
          </a:p>
          <a:p>
            <a:pPr lvl="1"/>
            <a:r>
              <a:rPr lang="en-US" dirty="0" smtClean="0"/>
              <a:t>Arrange the given data in an order (ascending).</a:t>
            </a:r>
            <a:endParaRPr lang="en-US" sz="2000" dirty="0" smtClean="0"/>
          </a:p>
          <a:p>
            <a:pPr lvl="1"/>
            <a:r>
              <a:rPr lang="en-US" dirty="0" smtClean="0"/>
              <a:t>Find (n+1/2) where n denotes the no. of observations.</a:t>
            </a:r>
            <a:endParaRPr lang="en-US" sz="2000" dirty="0" smtClean="0"/>
          </a:p>
          <a:p>
            <a:pPr lvl="1"/>
            <a:r>
              <a:rPr lang="en-US" dirty="0" smtClean="0"/>
              <a:t>Median=M=values of [(n+1)/2]</a:t>
            </a:r>
            <a:r>
              <a:rPr lang="en-US" baseline="30000" dirty="0" err="1" smtClean="0"/>
              <a:t>th</a:t>
            </a:r>
            <a:r>
              <a:rPr lang="en-US" baseline="30000" dirty="0" smtClean="0"/>
              <a:t> </a:t>
            </a:r>
            <a:r>
              <a:rPr lang="en-US" dirty="0" smtClean="0"/>
              <a:t>observation.</a:t>
            </a:r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Grouped Data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3529" t="23571" r="34778" b="29286"/>
          <a:stretch>
            <a:fillRect/>
          </a:stretch>
        </p:blipFill>
        <p:spPr bwMode="auto">
          <a:xfrm>
            <a:off x="914400" y="2438400"/>
            <a:ext cx="7239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b="1" dirty="0" smtClean="0"/>
              <a:t>Find the median for the following data.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17,32,35,33,15,21,41,32,11,18,20,22,11,15,35,23,38,12,14</a:t>
            </a:r>
            <a:endParaRPr lang="en-US" dirty="0" smtClean="0"/>
          </a:p>
          <a:p>
            <a:pPr>
              <a:buNone/>
            </a:pPr>
            <a:r>
              <a:rPr lang="en-IN" b="1" dirty="0" smtClean="0"/>
              <a:t>Solution</a:t>
            </a:r>
            <a:endParaRPr lang="en-US" dirty="0" smtClean="0"/>
          </a:p>
          <a:p>
            <a:pPr>
              <a:buNone/>
            </a:pPr>
            <a:r>
              <a:rPr lang="en-IN" b="1" dirty="0" smtClean="0"/>
              <a:t>Data is Ungrouped Data</a:t>
            </a:r>
            <a:endParaRPr lang="en-US" dirty="0" smtClean="0"/>
          </a:p>
          <a:p>
            <a:pPr>
              <a:buNone/>
            </a:pPr>
            <a:r>
              <a:rPr lang="en-IN" b="1" dirty="0" smtClean="0"/>
              <a:t>Arrange the data in ascending order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11,11,12,14,15,15,17,18,20,</a:t>
            </a:r>
            <a:r>
              <a:rPr lang="en-IN" b="1" dirty="0" smtClean="0"/>
              <a:t>21</a:t>
            </a:r>
            <a:r>
              <a:rPr lang="en-IN" dirty="0" smtClean="0"/>
              <a:t>,22,23,32,32,33,35,35,38,41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dirty="0" smtClean="0"/>
              <a:t>M = (n+1/2)</a:t>
            </a:r>
            <a:r>
              <a:rPr lang="en-IN" baseline="30000" dirty="0" err="1" smtClean="0"/>
              <a:t>th</a:t>
            </a:r>
            <a:r>
              <a:rPr lang="en-IN" baseline="30000" dirty="0" smtClean="0"/>
              <a:t> </a:t>
            </a:r>
            <a:r>
              <a:rPr lang="en-IN" dirty="0" smtClean="0"/>
              <a:t> value in arranged series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M= (19+1/2)</a:t>
            </a:r>
            <a:r>
              <a:rPr lang="en-IN" baseline="30000" dirty="0" err="1" smtClean="0"/>
              <a:t>th</a:t>
            </a:r>
            <a:r>
              <a:rPr lang="en-IN" dirty="0" smtClean="0"/>
              <a:t>  value in arranged series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M= 10</a:t>
            </a:r>
            <a:r>
              <a:rPr lang="en-IN" baseline="30000" dirty="0" smtClean="0"/>
              <a:t>th</a:t>
            </a:r>
            <a:r>
              <a:rPr lang="en-IN" dirty="0" smtClean="0"/>
              <a:t> value in arranged series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M=21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Find the median for the following data.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576" t="21881" r="25599" b="15624"/>
          <a:stretch>
            <a:fillRect/>
          </a:stretch>
        </p:blipFill>
        <p:spPr bwMode="auto">
          <a:xfrm>
            <a:off x="1584706" y="2514600"/>
            <a:ext cx="59745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3648" t="28824" r="17791" b="43400"/>
          <a:stretch>
            <a:fillRect/>
          </a:stretch>
        </p:blipFill>
        <p:spPr bwMode="auto">
          <a:xfrm>
            <a:off x="609600" y="2286000"/>
            <a:ext cx="754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Median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21881" r="30480" b="8680"/>
          <a:stretch>
            <a:fillRect/>
          </a:stretch>
        </p:blipFill>
        <p:spPr bwMode="auto">
          <a:xfrm>
            <a:off x="457199" y="1600200"/>
            <a:ext cx="807318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IN" b="1" dirty="0" smtClean="0"/>
              <a:t>What is Mode? How to calculate Mode?</a:t>
            </a:r>
            <a:endParaRPr lang="en-US" dirty="0" smtClean="0"/>
          </a:p>
          <a:p>
            <a:pPr lvl="0"/>
            <a:r>
              <a:rPr lang="en-IN" smtClean="0"/>
              <a:t>                                                                                                                                                                                                                   It </a:t>
            </a:r>
            <a:r>
              <a:rPr lang="en-IN" dirty="0" smtClean="0"/>
              <a:t>is the value which occurs most frequently in set of observations and around which there is maximum concentration of values.</a:t>
            </a:r>
            <a:endParaRPr lang="en-US" dirty="0" smtClean="0"/>
          </a:p>
          <a:p>
            <a:pPr lvl="0"/>
            <a:r>
              <a:rPr lang="en-IN" dirty="0" smtClean="0"/>
              <a:t>It is denoted by ‘Z’</a:t>
            </a:r>
            <a:endParaRPr lang="en-US" dirty="0" smtClean="0"/>
          </a:p>
          <a:p>
            <a:pPr>
              <a:buNone/>
            </a:pPr>
            <a:r>
              <a:rPr lang="en-IN" b="1" dirty="0" smtClean="0"/>
              <a:t>Calculation Ungrouped Data</a:t>
            </a:r>
            <a:endParaRPr lang="en-US" dirty="0" smtClean="0"/>
          </a:p>
          <a:p>
            <a:r>
              <a:rPr lang="en-IN" dirty="0" smtClean="0"/>
              <a:t>It is found by inspection.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		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Numerical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/>
              <a:t>Numerical summary majors are</a:t>
            </a:r>
            <a:endParaRPr lang="en-US" dirty="0" smtClean="0"/>
          </a:p>
          <a:p>
            <a:pPr lvl="0">
              <a:buNone/>
            </a:pPr>
            <a:r>
              <a:rPr lang="en-IN" b="1" dirty="0" smtClean="0"/>
              <a:t>	Measures of Central Tendency(Averages)</a:t>
            </a:r>
            <a:endParaRPr lang="en-US" dirty="0" smtClean="0"/>
          </a:p>
          <a:p>
            <a:pPr lvl="0"/>
            <a:r>
              <a:rPr lang="en-IN" dirty="0" smtClean="0"/>
              <a:t>Mean</a:t>
            </a:r>
            <a:endParaRPr lang="en-US" dirty="0" smtClean="0"/>
          </a:p>
          <a:p>
            <a:pPr lvl="0"/>
            <a:r>
              <a:rPr lang="en-IN" dirty="0" smtClean="0"/>
              <a:t>Median</a:t>
            </a:r>
            <a:endParaRPr lang="en-US" dirty="0" smtClean="0"/>
          </a:p>
          <a:p>
            <a:pPr lvl="0"/>
            <a:r>
              <a:rPr lang="en-IN" dirty="0" smtClean="0"/>
              <a:t>Mode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Find the mode for the following data regarding wages (Rs.) of 10 persons.</a:t>
            </a:r>
            <a:endParaRPr lang="en-US" dirty="0" smtClean="0"/>
          </a:p>
          <a:p>
            <a:r>
              <a:rPr lang="en-IN" dirty="0" smtClean="0"/>
              <a:t>100,120,100,120,130,120,120,130,120,100</a:t>
            </a:r>
            <a:endParaRPr lang="en-US" dirty="0" smtClean="0"/>
          </a:p>
          <a:p>
            <a:r>
              <a:rPr lang="en-IN" b="1" dirty="0" smtClean="0"/>
              <a:t>Solution:</a:t>
            </a:r>
            <a:endParaRPr lang="en-US" dirty="0" smtClean="0"/>
          </a:p>
          <a:p>
            <a:r>
              <a:rPr lang="en-IN" dirty="0" smtClean="0"/>
              <a:t>Ungrouped Data</a:t>
            </a:r>
            <a:endParaRPr lang="en-US" dirty="0" smtClean="0"/>
          </a:p>
          <a:p>
            <a:r>
              <a:rPr lang="en-IN" dirty="0" smtClean="0"/>
              <a:t>In given data 120 appears maximum number of times</a:t>
            </a:r>
            <a:endParaRPr lang="en-US" dirty="0" smtClean="0"/>
          </a:p>
          <a:p>
            <a:r>
              <a:rPr lang="en-IN" dirty="0" smtClean="0"/>
              <a:t>Thus, </a:t>
            </a:r>
            <a:r>
              <a:rPr lang="en-IN" b="1" dirty="0" smtClean="0"/>
              <a:t>Z=120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898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Quartiles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Definition </a:t>
            </a:r>
          </a:p>
          <a:p>
            <a:r>
              <a:rPr lang="en-US" dirty="0" smtClean="0"/>
              <a:t>A measure which divides the data into four equal parts is known as quartiles. </a:t>
            </a:r>
          </a:p>
          <a:p>
            <a:r>
              <a:rPr lang="en-US" dirty="0" smtClean="0"/>
              <a:t>There are three quartiles which divide data into four equal parts. They are denoted by Q1, Q2, and Q3.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Quartiles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2667000"/>
            <a:ext cx="7162800" cy="219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Calculate Lower Quartile and upper Quartile for following Data</a:t>
            </a:r>
            <a:endParaRPr lang="en-US" dirty="0" smtClean="0"/>
          </a:p>
          <a:p>
            <a:r>
              <a:rPr lang="en-IN" b="1" dirty="0" smtClean="0"/>
              <a:t>22,26,14,30,18,11,35,41,12,32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Solution:</a:t>
            </a:r>
            <a:endParaRPr lang="en-US" dirty="0" smtClean="0"/>
          </a:p>
          <a:p>
            <a:r>
              <a:rPr lang="en-IN" dirty="0" smtClean="0"/>
              <a:t> Arrange the given data in ascending order.</a:t>
            </a:r>
            <a:endParaRPr lang="en-US" dirty="0" smtClean="0"/>
          </a:p>
          <a:p>
            <a:r>
              <a:rPr lang="en-IN" dirty="0" smtClean="0"/>
              <a:t>11,12,14,18,22,26,30,32,35,41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Lower Quartile</a:t>
            </a:r>
            <a:endParaRPr lang="en-US" dirty="0" smtClean="0"/>
          </a:p>
          <a:p>
            <a:r>
              <a:rPr lang="en-IN" dirty="0" smtClean="0"/>
              <a:t>Q</a:t>
            </a:r>
            <a:r>
              <a:rPr lang="en-IN" baseline="-25000" dirty="0" smtClean="0"/>
              <a:t>1</a:t>
            </a:r>
            <a:r>
              <a:rPr lang="en-IN" dirty="0" smtClean="0"/>
              <a:t> = ((n+1)/4)</a:t>
            </a:r>
            <a:r>
              <a:rPr lang="en-IN" baseline="30000" dirty="0" err="1" smtClean="0"/>
              <a:t>th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((10+1)/4)</a:t>
            </a:r>
            <a:r>
              <a:rPr lang="en-IN" baseline="30000" dirty="0" err="1" smtClean="0"/>
              <a:t>th</a:t>
            </a:r>
            <a:r>
              <a:rPr lang="en-IN" baseline="30000" dirty="0" smtClean="0"/>
              <a:t> 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(2.75)</a:t>
            </a:r>
            <a:r>
              <a:rPr lang="en-IN" baseline="30000" dirty="0" err="1" smtClean="0"/>
              <a:t>th</a:t>
            </a:r>
            <a:r>
              <a:rPr lang="en-IN" baseline="30000" dirty="0" smtClean="0"/>
              <a:t> 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2</a:t>
            </a:r>
            <a:r>
              <a:rPr lang="en-IN" baseline="30000" dirty="0" smtClean="0"/>
              <a:t>nd</a:t>
            </a:r>
            <a:r>
              <a:rPr lang="en-IN" dirty="0" smtClean="0"/>
              <a:t> observation + 0.75(3</a:t>
            </a:r>
            <a:r>
              <a:rPr lang="en-IN" baseline="30000" dirty="0" smtClean="0"/>
              <a:t>rd</a:t>
            </a:r>
            <a:r>
              <a:rPr lang="en-IN" dirty="0" smtClean="0"/>
              <a:t> observation – 2</a:t>
            </a:r>
            <a:r>
              <a:rPr lang="en-IN" baseline="30000" dirty="0" smtClean="0"/>
              <a:t>nd</a:t>
            </a:r>
            <a:r>
              <a:rPr lang="en-IN" dirty="0" smtClean="0"/>
              <a:t> observation)</a:t>
            </a:r>
            <a:endParaRPr lang="en-US" dirty="0" smtClean="0"/>
          </a:p>
          <a:p>
            <a:r>
              <a:rPr lang="en-IN" dirty="0" smtClean="0"/>
              <a:t>     = 12 + 0.75(14-12)</a:t>
            </a:r>
            <a:endParaRPr lang="en-US" dirty="0" smtClean="0"/>
          </a:p>
          <a:p>
            <a:r>
              <a:rPr lang="en-IN" b="1" dirty="0" smtClean="0"/>
              <a:t>     = 13.5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Upper</a:t>
            </a:r>
            <a:r>
              <a:rPr lang="en-IN" dirty="0" smtClean="0"/>
              <a:t> </a:t>
            </a:r>
            <a:r>
              <a:rPr lang="en-IN" b="1" dirty="0" smtClean="0"/>
              <a:t>Quartile</a:t>
            </a:r>
            <a:endParaRPr lang="en-US" dirty="0" smtClean="0"/>
          </a:p>
          <a:p>
            <a:r>
              <a:rPr lang="en-IN" dirty="0" smtClean="0"/>
              <a:t>Q</a:t>
            </a:r>
            <a:r>
              <a:rPr lang="en-IN" baseline="-25000" dirty="0" smtClean="0"/>
              <a:t>3</a:t>
            </a:r>
            <a:r>
              <a:rPr lang="en-IN" dirty="0" smtClean="0"/>
              <a:t> = (3*(n+1)/4)</a:t>
            </a:r>
            <a:r>
              <a:rPr lang="en-IN" baseline="30000" dirty="0" err="1" smtClean="0"/>
              <a:t>th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(3*(10+1)/4)</a:t>
            </a:r>
            <a:r>
              <a:rPr lang="en-IN" baseline="30000" dirty="0" err="1" smtClean="0"/>
              <a:t>th</a:t>
            </a:r>
            <a:r>
              <a:rPr lang="en-IN" baseline="30000" dirty="0" smtClean="0"/>
              <a:t> 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(8.25)</a:t>
            </a:r>
            <a:r>
              <a:rPr lang="en-IN" baseline="30000" dirty="0" err="1" smtClean="0"/>
              <a:t>th</a:t>
            </a:r>
            <a:r>
              <a:rPr lang="en-IN" baseline="30000" dirty="0" smtClean="0"/>
              <a:t> </a:t>
            </a:r>
            <a:r>
              <a:rPr lang="en-IN" dirty="0" smtClean="0"/>
              <a:t> observation</a:t>
            </a:r>
            <a:endParaRPr lang="en-US" dirty="0" smtClean="0"/>
          </a:p>
          <a:p>
            <a:r>
              <a:rPr lang="en-IN" dirty="0" smtClean="0"/>
              <a:t>     = 8</a:t>
            </a:r>
            <a:r>
              <a:rPr lang="en-IN" baseline="30000" dirty="0" smtClean="0"/>
              <a:t>th</a:t>
            </a:r>
            <a:r>
              <a:rPr lang="en-IN" dirty="0" smtClean="0"/>
              <a:t> observation + 0.25(9</a:t>
            </a:r>
            <a:r>
              <a:rPr lang="en-IN" baseline="30000" dirty="0" smtClean="0"/>
              <a:t>th</a:t>
            </a:r>
            <a:r>
              <a:rPr lang="en-IN" dirty="0" smtClean="0"/>
              <a:t> observation – 8</a:t>
            </a:r>
            <a:r>
              <a:rPr lang="en-IN" baseline="30000" dirty="0" smtClean="0"/>
              <a:t>th</a:t>
            </a:r>
            <a:r>
              <a:rPr lang="en-IN" dirty="0" smtClean="0"/>
              <a:t> observation)</a:t>
            </a:r>
            <a:endParaRPr lang="en-US" dirty="0" smtClean="0"/>
          </a:p>
          <a:p>
            <a:r>
              <a:rPr lang="en-IN" dirty="0" smtClean="0"/>
              <a:t>     = 32 + 0.25(35-32)</a:t>
            </a:r>
            <a:endParaRPr lang="en-US" dirty="0" smtClean="0"/>
          </a:p>
          <a:p>
            <a:r>
              <a:rPr lang="en-IN" b="1" dirty="0" smtClean="0"/>
              <a:t>     = 32.75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 smtClean="0"/>
              <a:t>Definition</a:t>
            </a:r>
            <a:endParaRPr lang="en-US" dirty="0" smtClean="0"/>
          </a:p>
          <a:p>
            <a:r>
              <a:rPr lang="en-IN" b="1" dirty="0" smtClean="0"/>
              <a:t>	</a:t>
            </a:r>
            <a:r>
              <a:rPr lang="en-IN" dirty="0" smtClean="0"/>
              <a:t>A measure which divides the data 100 equal parts is known as Percentiles.</a:t>
            </a:r>
            <a:endParaRPr lang="en-US" dirty="0" smtClean="0"/>
          </a:p>
          <a:p>
            <a:r>
              <a:rPr lang="en-IN" dirty="0" smtClean="0"/>
              <a:t>	 C</a:t>
            </a:r>
            <a:r>
              <a:rPr lang="en-IN" b="1" dirty="0" smtClean="0"/>
              <a:t>alculate Percentiles for ungrouped </a:t>
            </a:r>
            <a:r>
              <a:rPr lang="en-IN" b="1" dirty="0" smtClean="0"/>
              <a:t>data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i  </a:t>
            </a:r>
            <a:r>
              <a:rPr lang="en-US" dirty="0" smtClean="0"/>
              <a:t>=[ (</a:t>
            </a:r>
            <a:r>
              <a:rPr lang="en-US" dirty="0" err="1" smtClean="0"/>
              <a:t>i</a:t>
            </a:r>
            <a:r>
              <a:rPr lang="en-US" dirty="0" smtClean="0"/>
              <a:t>/100)*n]</a:t>
            </a:r>
            <a:r>
              <a:rPr lang="en-US" baseline="30000" dirty="0" err="1" smtClean="0"/>
              <a:t>th</a:t>
            </a:r>
            <a:r>
              <a:rPr lang="en-US" dirty="0" smtClean="0"/>
              <a:t> observation</a:t>
            </a:r>
          </a:p>
          <a:p>
            <a:r>
              <a:rPr lang="en-US" dirty="0" smtClean="0"/>
              <a:t>     If  </a:t>
            </a:r>
            <a:r>
              <a:rPr lang="en-US" dirty="0" err="1" smtClean="0"/>
              <a:t>i</a:t>
            </a:r>
            <a:r>
              <a:rPr lang="en-US" dirty="0" smtClean="0"/>
              <a:t> is not whole number then the answer is in the next </a:t>
            </a:r>
            <a:r>
              <a:rPr lang="en-US" dirty="0" err="1" smtClean="0"/>
              <a:t>postion</a:t>
            </a:r>
            <a:endParaRPr lang="en-US" dirty="0" smtClean="0"/>
          </a:p>
          <a:p>
            <a:r>
              <a:rPr lang="en-US" dirty="0" smtClean="0"/>
              <a:t>     Example  P</a:t>
            </a:r>
            <a:r>
              <a:rPr lang="en-US" baseline="-25000" dirty="0" smtClean="0"/>
              <a:t>i</a:t>
            </a:r>
            <a:r>
              <a:rPr lang="en-US" dirty="0" smtClean="0"/>
              <a:t>  = 2.1  =3</a:t>
            </a:r>
            <a:r>
              <a:rPr lang="en-US" baseline="30000" dirty="0" smtClean="0"/>
              <a:t>rd</a:t>
            </a:r>
            <a:r>
              <a:rPr lang="en-US" dirty="0" smtClean="0"/>
              <a:t> observation.</a:t>
            </a:r>
          </a:p>
          <a:p>
            <a:r>
              <a:rPr lang="en-US" dirty="0" smtClean="0"/>
              <a:t>     If  </a:t>
            </a:r>
            <a:r>
              <a:rPr lang="en-US" dirty="0" err="1" smtClean="0"/>
              <a:t>i</a:t>
            </a:r>
            <a:r>
              <a:rPr lang="en-US" dirty="0" smtClean="0"/>
              <a:t> is whole number then the answer is in the next </a:t>
            </a:r>
            <a:r>
              <a:rPr lang="en-US" dirty="0" err="1" smtClean="0"/>
              <a:t>postion</a:t>
            </a:r>
            <a:endParaRPr lang="en-US" dirty="0" smtClean="0"/>
          </a:p>
          <a:p>
            <a:r>
              <a:rPr lang="en-US" dirty="0" smtClean="0"/>
              <a:t>     Example   P</a:t>
            </a:r>
            <a:r>
              <a:rPr lang="en-US" baseline="-25000" dirty="0" smtClean="0"/>
              <a:t>i</a:t>
            </a:r>
            <a:r>
              <a:rPr lang="en-US" dirty="0" smtClean="0"/>
              <a:t>  = 4  = Average of  4</a:t>
            </a:r>
            <a:r>
              <a:rPr lang="en-US" baseline="30000" dirty="0" smtClean="0"/>
              <a:t>th </a:t>
            </a:r>
            <a:r>
              <a:rPr lang="en-US" dirty="0" smtClean="0"/>
              <a:t>+ 5</a:t>
            </a:r>
            <a:r>
              <a:rPr lang="en-US" baseline="30000" dirty="0" smtClean="0"/>
              <a:t>th</a:t>
            </a:r>
            <a:r>
              <a:rPr lang="en-US" dirty="0" smtClean="0"/>
              <a:t>  observation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Calculate Percentile P</a:t>
            </a:r>
            <a:r>
              <a:rPr lang="en-IN" b="1" baseline="-25000" dirty="0" smtClean="0"/>
              <a:t>10,</a:t>
            </a:r>
            <a:r>
              <a:rPr lang="en-IN" b="1" dirty="0" smtClean="0"/>
              <a:t> P50</a:t>
            </a:r>
            <a:r>
              <a:rPr lang="en-IN" b="1" baseline="-25000" dirty="0" smtClean="0"/>
              <a:t> </a:t>
            </a:r>
            <a:r>
              <a:rPr lang="en-IN" b="1" dirty="0" smtClean="0"/>
              <a:t>following data.</a:t>
            </a:r>
            <a:endParaRPr lang="en-US" dirty="0" smtClean="0"/>
          </a:p>
          <a:p>
            <a:r>
              <a:rPr lang="en-IN" b="1" dirty="0" smtClean="0"/>
              <a:t>22,26,14,30,18,11,35,41,12,32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 smtClean="0"/>
              <a:t>Solution:</a:t>
            </a:r>
            <a:endParaRPr lang="en-US" dirty="0" smtClean="0"/>
          </a:p>
          <a:p>
            <a:r>
              <a:rPr lang="en-IN" dirty="0" smtClean="0"/>
              <a:t> Arrange the given data in ascending order.</a:t>
            </a:r>
            <a:endParaRPr lang="en-US" dirty="0" smtClean="0"/>
          </a:p>
          <a:p>
            <a:r>
              <a:rPr lang="en-IN" dirty="0" smtClean="0"/>
              <a:t>11,12,14,18,22,26,30,32,35,41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i    </a:t>
            </a:r>
            <a:r>
              <a:rPr lang="en-IN" dirty="0" smtClean="0"/>
              <a:t>=[(</a:t>
            </a:r>
            <a:r>
              <a:rPr lang="en-IN" dirty="0" err="1" smtClean="0"/>
              <a:t>i</a:t>
            </a:r>
            <a:r>
              <a:rPr lang="en-IN" dirty="0" smtClean="0"/>
              <a:t>/100)*n]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   </a:t>
            </a:r>
            <a:r>
              <a:rPr lang="en-IN" dirty="0" smtClean="0"/>
              <a:t>=(10/100)*10  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   </a:t>
            </a:r>
            <a:r>
              <a:rPr lang="en-IN" dirty="0" smtClean="0"/>
              <a:t>=1 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is whole number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= (1</a:t>
            </a:r>
            <a:r>
              <a:rPr lang="en-IN" baseline="30000" dirty="0" smtClean="0"/>
              <a:t>st</a:t>
            </a:r>
            <a:r>
              <a:rPr lang="en-IN" dirty="0" smtClean="0"/>
              <a:t> observation + 2</a:t>
            </a:r>
            <a:r>
              <a:rPr lang="en-IN" baseline="30000" dirty="0" smtClean="0"/>
              <a:t>nd</a:t>
            </a:r>
            <a:r>
              <a:rPr lang="en-IN" dirty="0" smtClean="0"/>
              <a:t> observation)/2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= (12+11)/2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=23/2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=11.5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What is Mean? How to calculate Mean?</a:t>
            </a:r>
            <a:endParaRPr lang="en-US" dirty="0" smtClean="0"/>
          </a:p>
          <a:p>
            <a:pPr lvl="0">
              <a:buNone/>
            </a:pPr>
            <a:r>
              <a:rPr lang="en-IN" dirty="0" smtClean="0"/>
              <a:t>	Arithmetic mean is the most commonly used average or measure of the central tendency.</a:t>
            </a:r>
            <a:endParaRPr lang="en-US" dirty="0" smtClean="0"/>
          </a:p>
          <a:p>
            <a:pPr lvl="0"/>
            <a:r>
              <a:rPr lang="en-IN" b="1" dirty="0" smtClean="0"/>
              <a:t>Definition</a:t>
            </a:r>
            <a:r>
              <a:rPr lang="en-IN" dirty="0" smtClean="0"/>
              <a:t>- </a:t>
            </a:r>
            <a:r>
              <a:rPr lang="en-IN" b="1" dirty="0" smtClean="0"/>
              <a:t>“</a:t>
            </a:r>
            <a:r>
              <a:rPr lang="en-IN" b="1" i="1" dirty="0" smtClean="0"/>
              <a:t>Arithmetic</a:t>
            </a:r>
            <a:r>
              <a:rPr lang="en-IN" b="1" dirty="0" smtClean="0"/>
              <a:t> </a:t>
            </a:r>
            <a:r>
              <a:rPr lang="en-IN" b="1" i="1" dirty="0" smtClean="0"/>
              <a:t>mean is sum of observations divided by the total number of observations</a:t>
            </a:r>
            <a:r>
              <a:rPr lang="en-IN" b="1" dirty="0" smtClean="0"/>
              <a:t>”.</a:t>
            </a:r>
            <a:endParaRPr lang="en-US" dirty="0" smtClean="0"/>
          </a:p>
          <a:p>
            <a:r>
              <a:rPr lang="en-IN" dirty="0" smtClean="0"/>
              <a:t>Denoted by X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Percentiles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 (50/100) *10</a:t>
            </a:r>
            <a:r>
              <a:rPr lang="en-IN" baseline="30000" dirty="0" smtClean="0"/>
              <a:t> </a:t>
            </a:r>
            <a:r>
              <a:rPr lang="en-IN" dirty="0" smtClean="0"/>
              <a:t>Observation.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=5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10</a:t>
            </a:r>
            <a:r>
              <a:rPr lang="en-IN" dirty="0" smtClean="0"/>
              <a:t> is whole number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 (5</a:t>
            </a:r>
            <a:r>
              <a:rPr lang="en-IN" baseline="30000" dirty="0" smtClean="0"/>
              <a:t>th </a:t>
            </a:r>
            <a:r>
              <a:rPr lang="en-IN" dirty="0" smtClean="0"/>
              <a:t>observation + 6</a:t>
            </a:r>
            <a:r>
              <a:rPr lang="en-IN" baseline="30000" dirty="0" smtClean="0"/>
              <a:t>th</a:t>
            </a:r>
            <a:r>
              <a:rPr lang="en-IN" dirty="0" smtClean="0"/>
              <a:t> observation)/2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 (22+26)/2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=48/2</a:t>
            </a:r>
            <a:endParaRPr lang="en-US" dirty="0" smtClean="0"/>
          </a:p>
          <a:p>
            <a:r>
              <a:rPr lang="en-IN" dirty="0" smtClean="0"/>
              <a:t>P</a:t>
            </a:r>
            <a:r>
              <a:rPr lang="en-IN" baseline="-25000" dirty="0" smtClean="0"/>
              <a:t>50</a:t>
            </a:r>
            <a:r>
              <a:rPr lang="en-IN" dirty="0" smtClean="0"/>
              <a:t> =24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Definition</a:t>
            </a:r>
            <a:endParaRPr lang="en-US" dirty="0" smtClean="0"/>
          </a:p>
          <a:p>
            <a:r>
              <a:rPr lang="en-IN" b="1" dirty="0" smtClean="0"/>
              <a:t>	</a:t>
            </a:r>
            <a:r>
              <a:rPr lang="en-IN" dirty="0" smtClean="0"/>
              <a:t>It is difference between the highest value and the least value in a given data. It is denoted by R</a:t>
            </a:r>
            <a:endParaRPr lang="en-US" dirty="0" smtClean="0"/>
          </a:p>
          <a:p>
            <a:r>
              <a:rPr lang="en-IN" b="1" dirty="0" smtClean="0"/>
              <a:t>Calculation of Range</a:t>
            </a:r>
            <a:endParaRPr lang="en-US" dirty="0" smtClean="0"/>
          </a:p>
          <a:p>
            <a:r>
              <a:rPr lang="en-IN" b="1" dirty="0" smtClean="0"/>
              <a:t>	R = H –L</a:t>
            </a:r>
            <a:endParaRPr lang="en-US" dirty="0" smtClean="0"/>
          </a:p>
          <a:p>
            <a:r>
              <a:rPr lang="en-IN" b="1" dirty="0" smtClean="0"/>
              <a:t>	Where H=Highest value      L=Least value	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Inter Quartile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Definition</a:t>
            </a:r>
            <a:endParaRPr lang="en-US" dirty="0" smtClean="0"/>
          </a:p>
          <a:p>
            <a:r>
              <a:rPr lang="en-IN" dirty="0" smtClean="0"/>
              <a:t>    Inter Quartile Range is difference between Upper </a:t>
            </a:r>
            <a:r>
              <a:rPr lang="en-IN" dirty="0" smtClean="0"/>
              <a:t>  Quartile </a:t>
            </a:r>
            <a:r>
              <a:rPr lang="en-IN" dirty="0" smtClean="0"/>
              <a:t>and Lower Quartile.</a:t>
            </a:r>
            <a:endParaRPr lang="en-US" dirty="0" smtClean="0"/>
          </a:p>
          <a:p>
            <a:r>
              <a:rPr lang="en-IN" b="1" dirty="0" smtClean="0"/>
              <a:t>Calculation of Inter Quartile Range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	Inter Quartile Range=Q3 - Q1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 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Definition</a:t>
            </a:r>
            <a:endParaRPr lang="en-US" dirty="0" smtClean="0"/>
          </a:p>
          <a:p>
            <a:r>
              <a:rPr lang="en-IN" dirty="0" smtClean="0"/>
              <a:t>The standard deviation is a statistic that measures the dispersion of a dataset relative to its mean and is calculated as the square root of the variance.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35260" t="35476" r="37885" b="36429"/>
          <a:stretch>
            <a:fillRect/>
          </a:stretch>
        </p:blipFill>
        <p:spPr bwMode="auto">
          <a:xfrm>
            <a:off x="838200" y="2133600"/>
            <a:ext cx="7315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23221" t="26429" r="22956" b="25669"/>
          <a:stretch>
            <a:fillRect/>
          </a:stretch>
        </p:blipFill>
        <p:spPr bwMode="auto">
          <a:xfrm>
            <a:off x="1070504" y="2377818"/>
            <a:ext cx="7002991" cy="350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Find the standard deviation and variance for the following data</a:t>
            </a:r>
            <a:endParaRPr lang="en-US" dirty="0" smtClean="0"/>
          </a:p>
          <a:p>
            <a:r>
              <a:rPr lang="en-IN" b="1" dirty="0" smtClean="0"/>
              <a:t>8,915,23,5,11,19,8,10,12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7552" t="33098" r="52928" b="26040"/>
          <a:stretch>
            <a:fillRect/>
          </a:stretch>
        </p:blipFill>
        <p:spPr bwMode="auto">
          <a:xfrm>
            <a:off x="2819400" y="2133600"/>
            <a:ext cx="3429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672" t="39240" r="48048" b="34720"/>
          <a:stretch>
            <a:fillRect/>
          </a:stretch>
        </p:blipFill>
        <p:spPr bwMode="auto">
          <a:xfrm>
            <a:off x="762000" y="2057400"/>
            <a:ext cx="7010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576" t="28824" r="28528" b="50344"/>
          <a:stretch>
            <a:fillRect/>
          </a:stretch>
        </p:blipFill>
        <p:spPr bwMode="auto">
          <a:xfrm>
            <a:off x="685800" y="2286000"/>
            <a:ext cx="7620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 smtClean="0"/>
              <a:t>Calculation: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26573" t="42090" r="43611" b="39390"/>
          <a:stretch>
            <a:fillRect/>
          </a:stretch>
        </p:blipFill>
        <p:spPr bwMode="auto">
          <a:xfrm>
            <a:off x="609600" y="2743200"/>
            <a:ext cx="762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7552" t="49656" r="23647" b="15624"/>
          <a:stretch>
            <a:fillRect/>
          </a:stretch>
        </p:blipFill>
        <p:spPr bwMode="auto">
          <a:xfrm>
            <a:off x="990600" y="2286000"/>
            <a:ext cx="731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Standard Deviation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39240" r="46096" b="38192"/>
          <a:stretch>
            <a:fillRect/>
          </a:stretch>
        </p:blipFill>
        <p:spPr bwMode="auto">
          <a:xfrm>
            <a:off x="762000" y="2438400"/>
            <a:ext cx="6477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Coefficient of variation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40976" r="25599" b="24304"/>
          <a:stretch>
            <a:fillRect/>
          </a:stretch>
        </p:blipFill>
        <p:spPr bwMode="auto">
          <a:xfrm>
            <a:off x="1066800" y="2057400"/>
            <a:ext cx="6858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Coefficient of variation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40976" r="20719" b="32984"/>
          <a:stretch>
            <a:fillRect/>
          </a:stretch>
        </p:blipFill>
        <p:spPr bwMode="auto">
          <a:xfrm>
            <a:off x="533400" y="2362200"/>
            <a:ext cx="8077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Coefficient of variation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624" t="23617" r="43168" b="22568"/>
          <a:stretch>
            <a:fillRect/>
          </a:stretch>
        </p:blipFill>
        <p:spPr bwMode="auto">
          <a:xfrm>
            <a:off x="457200" y="1752600"/>
            <a:ext cx="7772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Coefficient of variation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25353" r="48048" b="22568"/>
          <a:stretch>
            <a:fillRect/>
          </a:stretch>
        </p:blipFill>
        <p:spPr bwMode="auto">
          <a:xfrm>
            <a:off x="609600" y="1752600"/>
            <a:ext cx="7315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Coefficient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As C.V(A)&gt;C.V(B),company B is more consistent in payment of dividend than company 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IN" dirty="0" smtClean="0"/>
              <a:t>Majors </a:t>
            </a:r>
            <a:r>
              <a:rPr lang="en-IN" dirty="0" smtClean="0"/>
              <a:t>of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en-IN" b="1" dirty="0" smtClean="0"/>
              <a:t>Skewness-</a:t>
            </a:r>
            <a:r>
              <a:rPr lang="en-IN" dirty="0" smtClean="0"/>
              <a:t> Skewness refers to ‘lack of symmetry’ or ‘asymmetry</a:t>
            </a:r>
            <a:r>
              <a:rPr lang="en-IN" dirty="0" smtClean="0"/>
              <a:t>’</a:t>
            </a:r>
          </a:p>
          <a:p>
            <a:pPr>
              <a:buNone/>
            </a:pPr>
            <a:endParaRPr lang="en-US" dirty="0" smtClean="0"/>
          </a:p>
          <a:p>
            <a:r>
              <a:rPr lang="en-IN" b="1" dirty="0" smtClean="0"/>
              <a:t>Kurtosis</a:t>
            </a:r>
            <a:r>
              <a:rPr lang="en-IN" dirty="0" smtClean="0"/>
              <a:t>- Kurtosis means </a:t>
            </a:r>
            <a:r>
              <a:rPr lang="en-IN" dirty="0" err="1" smtClean="0"/>
              <a:t>peakedness</a:t>
            </a:r>
            <a:r>
              <a:rPr lang="en-IN" dirty="0" smtClean="0"/>
              <a:t> in the region of mode of a frequency curve.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pPr lvl="0"/>
            <a:r>
              <a:rPr lang="en-IN" b="1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smtClean="0"/>
              <a:t>Skewness.</a:t>
            </a:r>
            <a:endParaRPr lang="en-US" dirty="0" smtClean="0"/>
          </a:p>
          <a:p>
            <a:r>
              <a:rPr lang="en-IN" b="1" dirty="0" smtClean="0"/>
              <a:t>Skewness-</a:t>
            </a:r>
            <a:r>
              <a:rPr lang="en-IN" dirty="0" smtClean="0"/>
              <a:t> Skewness refers to ‘lack of symmetry’ or ‘asymmetry’</a:t>
            </a:r>
            <a:endParaRPr lang="en-US" dirty="0" smtClean="0"/>
          </a:p>
          <a:p>
            <a:r>
              <a:rPr lang="en-IN" dirty="0" smtClean="0"/>
              <a:t>Skewness is refers to the extent the data is asymmetrical from the normal distribution. </a:t>
            </a:r>
            <a:endParaRPr lang="en-US" dirty="0" smtClean="0"/>
          </a:p>
          <a:p>
            <a:r>
              <a:rPr lang="en-IN" b="1" dirty="0" smtClean="0"/>
              <a:t>Types of Skewness</a:t>
            </a:r>
            <a:endParaRPr lang="en-US" dirty="0" smtClean="0"/>
          </a:p>
          <a:p>
            <a:r>
              <a:rPr lang="en-IN" dirty="0" smtClean="0"/>
              <a:t>1) Positively skewed distribution</a:t>
            </a:r>
            <a:endParaRPr lang="en-US" dirty="0" smtClean="0"/>
          </a:p>
          <a:p>
            <a:r>
              <a:rPr lang="en-IN" dirty="0" smtClean="0"/>
              <a:t>2) Negatively skewed distribution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 smtClean="0"/>
              <a:t>Symmetric Distribution</a:t>
            </a:r>
            <a:endParaRPr lang="en-US" dirty="0" smtClean="0"/>
          </a:p>
          <a:p>
            <a:r>
              <a:rPr lang="en-IN" dirty="0" smtClean="0"/>
              <a:t>Mean =Median = Mode</a:t>
            </a:r>
            <a:endParaRPr lang="en-US" dirty="0" smtClean="0"/>
          </a:p>
          <a:p>
            <a:r>
              <a:rPr lang="en-IN" dirty="0" smtClean="0"/>
              <a:t>No Skewness</a:t>
            </a: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11986" t="11667" r="78517" b="67381"/>
          <a:stretch>
            <a:fillRect/>
          </a:stretch>
        </p:blipFill>
        <p:spPr bwMode="auto">
          <a:xfrm>
            <a:off x="1752600" y="3581400"/>
            <a:ext cx="4648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/>
              <a:t>Calculate mean for the following data of Height (inches) of a set of students by direct method.</a:t>
            </a:r>
            <a:endParaRPr lang="en-US" dirty="0" smtClean="0"/>
          </a:p>
          <a:p>
            <a:r>
              <a:rPr lang="en-US" dirty="0" smtClean="0"/>
              <a:t>Height(inches):61,62,63,61,63,64,64,60,65,63,64,65,66,64</a:t>
            </a:r>
          </a:p>
          <a:p>
            <a:r>
              <a:rPr lang="en-US" b="1" dirty="0" smtClean="0"/>
              <a:t>Solution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The data is ungrouped data.</a:t>
            </a:r>
            <a:endParaRPr lang="en-US" dirty="0" smtClean="0"/>
          </a:p>
          <a:p>
            <a:r>
              <a:rPr lang="en-US" dirty="0" smtClean="0"/>
              <a:t>	Direct Method X̅ = </a:t>
            </a:r>
            <a:r>
              <a:rPr lang="en-US" dirty="0" err="1" smtClean="0"/>
              <a:t>Ʃx</a:t>
            </a:r>
            <a:r>
              <a:rPr lang="en-US" dirty="0" smtClean="0"/>
              <a:t> /n = 885/14 = 63.2inches.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IN" b="1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pPr lvl="0"/>
            <a:r>
              <a:rPr lang="en-IN" dirty="0" smtClean="0"/>
              <a:t>Positively skewed distribution</a:t>
            </a:r>
            <a:endParaRPr lang="en-US" dirty="0" smtClean="0"/>
          </a:p>
          <a:p>
            <a:r>
              <a:rPr lang="en-IN" dirty="0" smtClean="0"/>
              <a:t>Mean&gt;Median&gt;Mode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73917" t="13797" r="9650" b="61702"/>
          <a:stretch>
            <a:fillRect/>
          </a:stretch>
        </p:blipFill>
        <p:spPr bwMode="auto">
          <a:xfrm>
            <a:off x="1143000" y="2743200"/>
            <a:ext cx="586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IN" b="1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pPr lvl="0"/>
            <a:r>
              <a:rPr lang="en-IN" dirty="0" smtClean="0"/>
              <a:t>Negatively skewed distribution</a:t>
            </a:r>
            <a:endParaRPr lang="en-US" dirty="0" smtClean="0"/>
          </a:p>
          <a:p>
            <a:r>
              <a:rPr lang="en-IN" dirty="0" smtClean="0"/>
              <a:t>Mean&lt;Median&lt;Mode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58400" t="13333" r="25083" b="61191"/>
          <a:stretch>
            <a:fillRect/>
          </a:stretch>
        </p:blipFill>
        <p:spPr bwMode="auto">
          <a:xfrm>
            <a:off x="1524000" y="2895600"/>
            <a:ext cx="4419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If the skewness is between -0.5 and 0.5, the data are fairly symmetrical.</a:t>
            </a:r>
          </a:p>
          <a:p>
            <a:pPr lvl="0"/>
            <a:r>
              <a:rPr lang="en-US" dirty="0" smtClean="0"/>
              <a:t>If the skewness is between -1 and -0.5(negatively skewed) or between 0.5 and 1(positively skewed), the data are moderately skewed.</a:t>
            </a:r>
          </a:p>
          <a:p>
            <a:pPr lvl="0"/>
            <a:r>
              <a:rPr lang="en-US" dirty="0" smtClean="0"/>
              <a:t>If the skewness is less than -1(negatively skewed) or greater than 1(positively skewed), the data are highly skewed.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Kurtosis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en-US" dirty="0" smtClean="0"/>
              <a:t>The study of </a:t>
            </a:r>
            <a:r>
              <a:rPr lang="en-US" dirty="0" err="1" smtClean="0"/>
              <a:t>peakness</a:t>
            </a:r>
            <a:r>
              <a:rPr lang="en-US" dirty="0" smtClean="0"/>
              <a:t> of the frequency curve is called </a:t>
            </a:r>
            <a:r>
              <a:rPr lang="en-US" b="1" dirty="0" smtClean="0"/>
              <a:t>Kurtosis</a:t>
            </a:r>
            <a:r>
              <a:rPr lang="en-US" dirty="0" smtClean="0"/>
              <a:t>. It is used to describe the extreme values in one versus the other tail. It is actually the </a:t>
            </a:r>
            <a:r>
              <a:rPr lang="en-US" i="1" dirty="0" smtClean="0"/>
              <a:t>measure of outliers</a:t>
            </a:r>
            <a:r>
              <a:rPr lang="en-US" dirty="0" smtClean="0"/>
              <a:t> present in the distribution.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2986" t="49286" r="30254" b="19286"/>
          <a:stretch>
            <a:fillRect/>
          </a:stretch>
        </p:blipFill>
        <p:spPr bwMode="auto">
          <a:xfrm>
            <a:off x="1447800" y="3352800"/>
            <a:ext cx="6096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IN" b="1" dirty="0" smtClean="0"/>
              <a:t>Kurtosis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above diagram, curve which is neither flat nor peaked is known as normal curve (</a:t>
            </a:r>
            <a:r>
              <a:rPr lang="en-IN" dirty="0" err="1" smtClean="0"/>
              <a:t>mesokurtic</a:t>
            </a:r>
            <a:r>
              <a:rPr lang="en-IN" dirty="0" smtClean="0"/>
              <a:t>)</a:t>
            </a:r>
            <a:endParaRPr lang="en-US" dirty="0" smtClean="0"/>
          </a:p>
          <a:p>
            <a:r>
              <a:rPr lang="en-IN" dirty="0" smtClean="0"/>
              <a:t> </a:t>
            </a:r>
            <a:endParaRPr lang="en-US" dirty="0" smtClean="0"/>
          </a:p>
          <a:p>
            <a:r>
              <a:rPr lang="en-IN" dirty="0" smtClean="0"/>
              <a:t>In the above diagram, curve which is peaked more than normal curve is known leptokurtic.</a:t>
            </a:r>
            <a:endParaRPr lang="en-US" dirty="0" smtClean="0"/>
          </a:p>
          <a:p>
            <a:r>
              <a:rPr lang="en-IN" dirty="0" smtClean="0"/>
              <a:t> </a:t>
            </a:r>
            <a:endParaRPr lang="en-US" dirty="0" smtClean="0"/>
          </a:p>
          <a:p>
            <a:r>
              <a:rPr lang="en-IN" dirty="0" smtClean="0"/>
              <a:t>In the above diagram, curve which is less peaked than normal curve known as </a:t>
            </a:r>
            <a:r>
              <a:rPr lang="en-IN" dirty="0" err="1" smtClean="0"/>
              <a:t>Playkurtic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/>
              <a:t>A Histogram is a set of adjacent rectangles, whose height and width are proportional to class frequency and width of the class respectively.</a:t>
            </a:r>
            <a:endParaRPr lang="en-US" sz="2400" dirty="0" smtClean="0"/>
          </a:p>
          <a:p>
            <a:r>
              <a:rPr lang="en-US" sz="2800" b="1" dirty="0" smtClean="0"/>
              <a:t>Characteristics of a Histogram</a:t>
            </a:r>
            <a:endParaRPr lang="en-US" sz="2400" dirty="0" smtClean="0"/>
          </a:p>
          <a:p>
            <a:pPr lvl="1"/>
            <a:r>
              <a:rPr lang="en-US" dirty="0" smtClean="0"/>
              <a:t>Histogram is used to represent categorization of </a:t>
            </a:r>
            <a:r>
              <a:rPr lang="en-US" b="1" dirty="0" smtClean="0"/>
              <a:t>Continuous data</a:t>
            </a:r>
            <a:endParaRPr lang="en-US" sz="2000" dirty="0" smtClean="0"/>
          </a:p>
          <a:p>
            <a:pPr lvl="1"/>
            <a:r>
              <a:rPr lang="en-US" dirty="0" smtClean="0"/>
              <a:t>There is </a:t>
            </a:r>
            <a:r>
              <a:rPr lang="en-US" b="1" dirty="0" smtClean="0"/>
              <a:t>no gap between the bars</a:t>
            </a:r>
            <a:r>
              <a:rPr lang="en-US" dirty="0" smtClean="0"/>
              <a:t> unlike Bar graph, to signify that the data is continuous</a:t>
            </a:r>
            <a:endParaRPr lang="en-US" sz="2000" dirty="0" smtClean="0"/>
          </a:p>
          <a:p>
            <a:pPr lvl="1"/>
            <a:r>
              <a:rPr lang="en-US" dirty="0" smtClean="0"/>
              <a:t>The </a:t>
            </a:r>
            <a:r>
              <a:rPr lang="en-US" b="1" dirty="0" smtClean="0"/>
              <a:t>width of the groups is equal</a:t>
            </a:r>
            <a:r>
              <a:rPr lang="en-US" dirty="0" smtClean="0"/>
              <a:t>.</a:t>
            </a:r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Histogram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22222" r="21695" b="7937"/>
          <a:stretch>
            <a:fillRect/>
          </a:stretch>
        </p:blipFill>
        <p:spPr bwMode="auto">
          <a:xfrm>
            <a:off x="1066800" y="1676400"/>
            <a:ext cx="6934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IN" b="1" dirty="0" smtClean="0"/>
              <a:t>Outliers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An </a:t>
            </a:r>
            <a:r>
              <a:rPr lang="en-US" b="1" dirty="0" smtClean="0"/>
              <a:t>outlier</a:t>
            </a:r>
            <a:r>
              <a:rPr lang="en-US" dirty="0" smtClean="0"/>
              <a:t> is a value or an entire observation (row) that lies well outside of the norm.</a:t>
            </a:r>
          </a:p>
          <a:p>
            <a:pPr lvl="0"/>
            <a:r>
              <a:rPr lang="en-US" dirty="0" smtClean="0"/>
              <a:t>Some statisticians define an outlier as any value more than three standard deviations from the mean, but this is only a rule of thumb.</a:t>
            </a:r>
          </a:p>
          <a:p>
            <a:pPr lvl="0"/>
            <a:r>
              <a:rPr lang="en-US" dirty="0" smtClean="0"/>
              <a:t>It is best to run the analyses two ways: with the outliers and without them.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Outliers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59953" t="14067" r="6760" b="55516"/>
          <a:stretch>
            <a:fillRect/>
          </a:stretch>
        </p:blipFill>
        <p:spPr bwMode="auto">
          <a:xfrm>
            <a:off x="838200" y="2362200"/>
            <a:ext cx="7239000" cy="34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23617" r="23647" b="10416"/>
          <a:stretch>
            <a:fillRect/>
          </a:stretch>
        </p:blipFill>
        <p:spPr bwMode="auto">
          <a:xfrm>
            <a:off x="304800" y="1981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/>
              <a:t>Find Mean for the following frequency Distribution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6576" t="54864" r="28528" b="29512"/>
          <a:stretch>
            <a:fillRect/>
          </a:stretch>
        </p:blipFill>
        <p:spPr bwMode="auto">
          <a:xfrm>
            <a:off x="609600" y="2743200"/>
            <a:ext cx="7848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Solution:</a:t>
            </a:r>
            <a:endParaRPr lang="en-US" dirty="0" smtClean="0"/>
          </a:p>
          <a:p>
            <a:r>
              <a:rPr lang="en-US" dirty="0" smtClean="0"/>
              <a:t>The given data is Grouped-Continuous frequency distribution with exclusive class intervals.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X=Lower Limit + Upper Limit /2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600" t="21881" r="18767" b="24304"/>
          <a:stretch>
            <a:fillRect/>
          </a:stretch>
        </p:blipFill>
        <p:spPr bwMode="auto">
          <a:xfrm>
            <a:off x="761999" y="1981200"/>
            <a:ext cx="755620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607</TotalTime>
  <Words>978</Words>
  <Application>Microsoft Office PowerPoint</Application>
  <PresentationFormat>On-screen Show (4:3)</PresentationFormat>
  <Paragraphs>221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Flow</vt:lpstr>
      <vt:lpstr>Central Tendency</vt:lpstr>
      <vt:lpstr>Numerical summary</vt:lpstr>
      <vt:lpstr>Mean</vt:lpstr>
      <vt:lpstr>Mean</vt:lpstr>
      <vt:lpstr>Mean</vt:lpstr>
      <vt:lpstr>Mean</vt:lpstr>
      <vt:lpstr>Mean</vt:lpstr>
      <vt:lpstr>Mean</vt:lpstr>
      <vt:lpstr>Mean</vt:lpstr>
      <vt:lpstr>Mean</vt:lpstr>
      <vt:lpstr>Mean</vt:lpstr>
      <vt:lpstr>Mean</vt:lpstr>
      <vt:lpstr>Median</vt:lpstr>
      <vt:lpstr>Median</vt:lpstr>
      <vt:lpstr>Median</vt:lpstr>
      <vt:lpstr>Median</vt:lpstr>
      <vt:lpstr>Median</vt:lpstr>
      <vt:lpstr>Median</vt:lpstr>
      <vt:lpstr>Mode</vt:lpstr>
      <vt:lpstr>Mode</vt:lpstr>
      <vt:lpstr>  Quartiles  </vt:lpstr>
      <vt:lpstr>Quartiles</vt:lpstr>
      <vt:lpstr>Quartiles</vt:lpstr>
      <vt:lpstr>Quartiles</vt:lpstr>
      <vt:lpstr>Quartiles</vt:lpstr>
      <vt:lpstr>Quartiles</vt:lpstr>
      <vt:lpstr>Percentiles</vt:lpstr>
      <vt:lpstr>Percentiles</vt:lpstr>
      <vt:lpstr>Percentiles</vt:lpstr>
      <vt:lpstr>Percentiles</vt:lpstr>
      <vt:lpstr>Range</vt:lpstr>
      <vt:lpstr>Inter Quartile Range</vt:lpstr>
      <vt:lpstr>Standard Deviation</vt:lpstr>
      <vt:lpstr>Standard Deviation</vt:lpstr>
      <vt:lpstr>Standard Deviation</vt:lpstr>
      <vt:lpstr>Standard Deviation</vt:lpstr>
      <vt:lpstr>Standard Deviation</vt:lpstr>
      <vt:lpstr>Standard Deviation</vt:lpstr>
      <vt:lpstr>Standard Deviation</vt:lpstr>
      <vt:lpstr>Standard Deviation</vt:lpstr>
      <vt:lpstr>Standard Deviation</vt:lpstr>
      <vt:lpstr>Coefficient of variation</vt:lpstr>
      <vt:lpstr>Coefficient of variation</vt:lpstr>
      <vt:lpstr>Coefficient of variation</vt:lpstr>
      <vt:lpstr>Coefficient of variation</vt:lpstr>
      <vt:lpstr>Coefficient of variation</vt:lpstr>
      <vt:lpstr>Majors of Shape</vt:lpstr>
      <vt:lpstr>Skewness</vt:lpstr>
      <vt:lpstr>Skewness</vt:lpstr>
      <vt:lpstr>Skewness</vt:lpstr>
      <vt:lpstr>Skewness</vt:lpstr>
      <vt:lpstr>Skewness</vt:lpstr>
      <vt:lpstr>Kurtosis</vt:lpstr>
      <vt:lpstr>Kurtosis</vt:lpstr>
      <vt:lpstr>Histogram</vt:lpstr>
      <vt:lpstr>Histogram</vt:lpstr>
      <vt:lpstr>Outliers</vt:lpstr>
      <vt:lpstr>Outliers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Tendency</dc:title>
  <dc:creator>admin</dc:creator>
  <cp:lastModifiedBy>admin</cp:lastModifiedBy>
  <cp:revision>32</cp:revision>
  <dcterms:created xsi:type="dcterms:W3CDTF">2020-07-21T05:52:19Z</dcterms:created>
  <dcterms:modified xsi:type="dcterms:W3CDTF">2020-07-29T08:55:34Z</dcterms:modified>
</cp:coreProperties>
</file>